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81" r:id="rId9"/>
    <p:sldId id="263" r:id="rId10"/>
    <p:sldId id="264" r:id="rId11"/>
    <p:sldId id="265" r:id="rId12"/>
    <p:sldId id="266" r:id="rId13"/>
    <p:sldId id="267" r:id="rId14"/>
    <p:sldId id="268" r:id="rId15"/>
    <p:sldId id="269" r:id="rId16"/>
    <p:sldId id="276" r:id="rId17"/>
    <p:sldId id="277" r:id="rId18"/>
    <p:sldId id="278" r:id="rId19"/>
    <p:sldId id="279" r:id="rId20"/>
    <p:sldId id="270" r:id="rId21"/>
    <p:sldId id="280" r:id="rId22"/>
    <p:sldId id="271" r:id="rId23"/>
    <p:sldId id="272" r:id="rId24"/>
    <p:sldId id="282" r:id="rId25"/>
    <p:sldId id="273" r:id="rId26"/>
    <p:sldId id="274" r:id="rId27"/>
    <p:sldId id="27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72"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DB3E7B-86AF-49F4-AEBB-95E10FB424BF}"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398293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DB3E7B-86AF-49F4-AEBB-95E10FB424BF}"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62954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DB3E7B-86AF-49F4-AEBB-95E10FB424BF}"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834A47-2365-4FDD-8EE7-43756068307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25026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FDB3E7B-86AF-49F4-AEBB-95E10FB424BF}"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75024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FDB3E7B-86AF-49F4-AEBB-95E10FB424BF}"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834A47-2365-4FDD-8EE7-43756068307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96348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FDB3E7B-86AF-49F4-AEBB-95E10FB424BF}"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2468270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B3E7B-86AF-49F4-AEBB-95E10FB424BF}"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2094834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B3E7B-86AF-49F4-AEBB-95E10FB424BF}"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1684191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B3E7B-86AF-49F4-AEBB-95E10FB424BF}"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3787844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DB3E7B-86AF-49F4-AEBB-95E10FB424BF}"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237337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DB3E7B-86AF-49F4-AEBB-95E10FB424BF}"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4212337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DB3E7B-86AF-49F4-AEBB-95E10FB424BF}" type="datetimeFigureOut">
              <a:rPr lang="en-US" smtClean="0"/>
              <a:t>5/11/2017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236477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DB3E7B-86AF-49F4-AEBB-95E10FB424BF}" type="datetimeFigureOut">
              <a:rPr lang="en-US" smtClean="0"/>
              <a:t>5/11/2017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2375520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B3E7B-86AF-49F4-AEBB-95E10FB424BF}" type="datetimeFigureOut">
              <a:rPr lang="en-US" smtClean="0"/>
              <a:t>5/11/2017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3138805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FDB3E7B-86AF-49F4-AEBB-95E10FB424BF}"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335692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FDB3E7B-86AF-49F4-AEBB-95E10FB424BF}"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900257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FDB3E7B-86AF-49F4-AEBB-95E10FB424BF}" type="datetimeFigureOut">
              <a:rPr lang="en-US" smtClean="0"/>
              <a:t>5/11/2017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2834A47-2365-4FDD-8EE7-437560683074}" type="slidenum">
              <a:rPr lang="en-US" smtClean="0"/>
              <a:t>‹#›</a:t>
            </a:fld>
            <a:endParaRPr lang="en-US"/>
          </a:p>
        </p:txBody>
      </p:sp>
    </p:spTree>
    <p:extLst>
      <p:ext uri="{BB962C8B-B14F-4D97-AF65-F5344CB8AC3E}">
        <p14:creationId xmlns:p14="http://schemas.microsoft.com/office/powerpoint/2010/main" val="11907638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extension.iastate.edu/agdm/crops/html/a1-41.htm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extension.iastate.edu/agdm/crops/html/a1-41.htm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Soil Erosion</a:t>
            </a:r>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1348040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 Management Goals</a:t>
            </a:r>
          </a:p>
        </p:txBody>
      </p:sp>
      <p:sp>
        <p:nvSpPr>
          <p:cNvPr id="3" name="Content Placeholder 2"/>
          <p:cNvSpPr>
            <a:spLocks noGrp="1"/>
          </p:cNvSpPr>
          <p:nvPr>
            <p:ph idx="1"/>
          </p:nvPr>
        </p:nvSpPr>
        <p:spPr/>
        <p:txBody>
          <a:bodyPr/>
          <a:lstStyle/>
          <a:p>
            <a:r>
              <a:rPr lang="en-US" dirty="0"/>
              <a:t>1.) To sustain and protect soil</a:t>
            </a:r>
          </a:p>
          <a:p>
            <a:r>
              <a:rPr lang="en-US" dirty="0"/>
              <a:t>2.) Enhance its performance</a:t>
            </a:r>
          </a:p>
          <a:p>
            <a:endParaRPr lang="en-US" dirty="0"/>
          </a:p>
          <a:p>
            <a:r>
              <a:rPr lang="en-US" dirty="0"/>
              <a:t> Working on these goals allow a way for farmers to farm profitably and preserve environmental quality for decades to come.</a:t>
            </a:r>
          </a:p>
          <a:p>
            <a:pPr marL="0" indent="0">
              <a:buNone/>
            </a:pPr>
            <a:endParaRPr lang="en-US" dirty="0"/>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2671136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to Reduce Soil Erosion</a:t>
            </a:r>
          </a:p>
        </p:txBody>
      </p:sp>
      <p:sp>
        <p:nvSpPr>
          <p:cNvPr id="3" name="Content Placeholder 2"/>
          <p:cNvSpPr>
            <a:spLocks noGrp="1"/>
          </p:cNvSpPr>
          <p:nvPr>
            <p:ph idx="1"/>
          </p:nvPr>
        </p:nvSpPr>
        <p:spPr>
          <a:xfrm>
            <a:off x="2308124" y="1905000"/>
            <a:ext cx="4188542" cy="4687529"/>
          </a:xfrm>
        </p:spPr>
        <p:txBody>
          <a:bodyPr>
            <a:normAutofit/>
          </a:bodyPr>
          <a:lstStyle/>
          <a:p>
            <a:r>
              <a:rPr lang="en-US" b="1" dirty="0"/>
              <a:t>Conservation Practices</a:t>
            </a:r>
          </a:p>
          <a:p>
            <a:pPr lvl="1"/>
            <a:r>
              <a:rPr lang="en-US" dirty="0"/>
              <a:t>Contour buffer Strips</a:t>
            </a:r>
          </a:p>
          <a:p>
            <a:pPr lvl="1"/>
            <a:r>
              <a:rPr lang="en-US" dirty="0"/>
              <a:t>Contour Farming</a:t>
            </a:r>
          </a:p>
          <a:p>
            <a:pPr lvl="1"/>
            <a:r>
              <a:rPr lang="en-US" dirty="0"/>
              <a:t>Cover Crops</a:t>
            </a:r>
          </a:p>
          <a:p>
            <a:pPr lvl="1"/>
            <a:r>
              <a:rPr lang="en-US" dirty="0"/>
              <a:t>Crop Rotation</a:t>
            </a:r>
          </a:p>
          <a:p>
            <a:pPr lvl="1"/>
            <a:r>
              <a:rPr lang="en-US" dirty="0"/>
              <a:t>Nutrient Management</a:t>
            </a:r>
          </a:p>
          <a:p>
            <a:pPr lvl="1"/>
            <a:r>
              <a:rPr lang="en-US" dirty="0"/>
              <a:t>Residue Management: No-Till</a:t>
            </a:r>
          </a:p>
          <a:p>
            <a:pPr lvl="1"/>
            <a:r>
              <a:rPr lang="en-US" dirty="0"/>
              <a:t>Field Borders</a:t>
            </a:r>
          </a:p>
          <a:p>
            <a:pPr lvl="1"/>
            <a:r>
              <a:rPr lang="en-US" dirty="0"/>
              <a:t>Grassed Waterways</a:t>
            </a:r>
          </a:p>
          <a:p>
            <a:pPr lvl="1"/>
            <a:r>
              <a:rPr lang="en-US" dirty="0"/>
              <a:t>Terraces</a:t>
            </a:r>
          </a:p>
          <a:p>
            <a:pPr lvl="1"/>
            <a:r>
              <a:rPr lang="en-US" dirty="0"/>
              <a:t>Windbreaks</a:t>
            </a:r>
          </a:p>
          <a:p>
            <a:pPr lvl="1"/>
            <a:r>
              <a:rPr lang="en-US" dirty="0"/>
              <a:t>Bioreactors</a:t>
            </a:r>
          </a:p>
          <a:p>
            <a:pPr marL="0" indent="0">
              <a:buNone/>
            </a:pPr>
            <a:endParaRPr lang="en-US" dirty="0"/>
          </a:p>
        </p:txBody>
      </p:sp>
      <p:sp>
        <p:nvSpPr>
          <p:cNvPr id="4" name="TextBox 3"/>
          <p:cNvSpPr txBox="1"/>
          <p:nvPr/>
        </p:nvSpPr>
        <p:spPr>
          <a:xfrm>
            <a:off x="2308124" y="6402708"/>
            <a:ext cx="6127954" cy="523220"/>
          </a:xfrm>
          <a:prstGeom prst="rect">
            <a:avLst/>
          </a:prstGeom>
          <a:noFill/>
        </p:spPr>
        <p:txBody>
          <a:bodyPr wrap="square" rtlCol="0">
            <a:spAutoFit/>
          </a:bodyPr>
          <a:lstStyle/>
          <a:p>
            <a:pPr lvl="1"/>
            <a:r>
              <a:rPr lang="en-US" sz="1100" dirty="0"/>
              <a:t>Link: </a:t>
            </a:r>
            <a:r>
              <a:rPr lang="en-US" sz="1200" u="sng" dirty="0">
                <a:hlinkClick r:id="rId2"/>
              </a:rPr>
              <a:t>https://www.extension.iastate.edu/agdm/crops/html/a1-41.html</a:t>
            </a:r>
            <a:endParaRPr lang="en-US" sz="1200" dirty="0"/>
          </a:p>
          <a:p>
            <a:pPr lvl="1"/>
            <a:endParaRPr lang="en-US" sz="1600" dirty="0"/>
          </a:p>
        </p:txBody>
      </p:sp>
      <p:pic>
        <p:nvPicPr>
          <p:cNvPr id="5" name="Picture 4"/>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1437384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Contour Buffer Strips</a:t>
            </a:r>
          </a:p>
        </p:txBody>
      </p:sp>
      <p:sp>
        <p:nvSpPr>
          <p:cNvPr id="3" name="Content Placeholder 2"/>
          <p:cNvSpPr>
            <a:spLocks noGrp="1"/>
          </p:cNvSpPr>
          <p:nvPr>
            <p:ph idx="1"/>
          </p:nvPr>
        </p:nvSpPr>
        <p:spPr/>
        <p:txBody>
          <a:bodyPr/>
          <a:lstStyle/>
          <a:p>
            <a:r>
              <a:rPr lang="en-US" b="1" dirty="0"/>
              <a:t>Definition: </a:t>
            </a:r>
            <a:r>
              <a:rPr lang="en-US" dirty="0"/>
              <a:t>Narrow strips of perennial vegetation established across the slope and alternating down the slope with wider cropped strips</a:t>
            </a:r>
          </a:p>
          <a:p>
            <a:r>
              <a:rPr lang="en-US" b="1" dirty="0"/>
              <a:t>Purpose:</a:t>
            </a:r>
          </a:p>
          <a:p>
            <a:pPr lvl="1"/>
            <a:r>
              <a:rPr lang="en-US" dirty="0"/>
              <a:t>Reduce sheet and rill erosion</a:t>
            </a:r>
          </a:p>
          <a:p>
            <a:pPr lvl="1"/>
            <a:r>
              <a:rPr lang="en-US" dirty="0"/>
              <a:t>Manage runoff water and trap sediment</a:t>
            </a:r>
          </a:p>
          <a:p>
            <a:pPr lvl="1"/>
            <a:r>
              <a:rPr lang="en-US" dirty="0"/>
              <a:t>Provide food and nesting for wildlife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308" y="2962333"/>
            <a:ext cx="3924300" cy="2803071"/>
          </a:xfrm>
          <a:prstGeom prst="rect">
            <a:avLst/>
          </a:prstGeom>
        </p:spPr>
      </p:pic>
      <p:pic>
        <p:nvPicPr>
          <p:cNvPr id="5" name="Picture 4"/>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sp>
        <p:nvSpPr>
          <p:cNvPr id="7" name="TextBox 6"/>
          <p:cNvSpPr txBox="1"/>
          <p:nvPr/>
        </p:nvSpPr>
        <p:spPr>
          <a:xfrm>
            <a:off x="10795379" y="5818261"/>
            <a:ext cx="1495313" cy="276999"/>
          </a:xfrm>
          <a:prstGeom prst="rect">
            <a:avLst/>
          </a:prstGeom>
          <a:noFill/>
        </p:spPr>
        <p:txBody>
          <a:bodyPr wrap="square" rtlCol="0">
            <a:spAutoFit/>
          </a:bodyPr>
          <a:lstStyle/>
          <a:p>
            <a:r>
              <a:rPr lang="en-US" sz="1200" dirty="0"/>
              <a:t>(Duffy, </a:t>
            </a:r>
            <a:r>
              <a:rPr lang="en-US" sz="1200" dirty="0" err="1"/>
              <a:t>n.d.</a:t>
            </a:r>
            <a:r>
              <a:rPr lang="en-US" sz="1200" dirty="0"/>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1851799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Contour Farming</a:t>
            </a:r>
          </a:p>
        </p:txBody>
      </p:sp>
      <p:sp>
        <p:nvSpPr>
          <p:cNvPr id="3" name="Content Placeholder 2"/>
          <p:cNvSpPr>
            <a:spLocks noGrp="1"/>
          </p:cNvSpPr>
          <p:nvPr>
            <p:ph idx="1"/>
          </p:nvPr>
        </p:nvSpPr>
        <p:spPr/>
        <p:txBody>
          <a:bodyPr/>
          <a:lstStyle/>
          <a:p>
            <a:r>
              <a:rPr lang="en-US" b="1" dirty="0"/>
              <a:t>Definition: </a:t>
            </a:r>
            <a:r>
              <a:rPr lang="en-US" dirty="0"/>
              <a:t>Farming sloping land (preparing, planting, and cultivating) on the contour and not up and down the slope.</a:t>
            </a:r>
          </a:p>
          <a:p>
            <a:r>
              <a:rPr lang="en-US" b="1" dirty="0"/>
              <a:t>Purpose:</a:t>
            </a:r>
          </a:p>
          <a:p>
            <a:pPr lvl="1"/>
            <a:r>
              <a:rPr lang="en-US" dirty="0"/>
              <a:t>Reduce sheet and rill erosion</a:t>
            </a:r>
          </a:p>
          <a:p>
            <a:pPr lvl="1"/>
            <a:r>
              <a:rPr lang="en-US" dirty="0"/>
              <a:t>Manage runoff water</a:t>
            </a:r>
          </a:p>
          <a:p>
            <a:pPr lvl="1"/>
            <a:r>
              <a:rPr lang="en-US" dirty="0"/>
              <a:t>Reduce fuel consumption</a:t>
            </a:r>
          </a:p>
          <a:p>
            <a:endParaRPr lang="en-US" dirty="0"/>
          </a:p>
          <a:p>
            <a:r>
              <a:rPr lang="en-US" dirty="0"/>
              <a:t>Used on sloping land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707" y="2774243"/>
            <a:ext cx="3916680" cy="2797629"/>
          </a:xfrm>
          <a:prstGeom prst="rect">
            <a:avLst/>
          </a:prstGeom>
        </p:spPr>
      </p:pic>
      <p:pic>
        <p:nvPicPr>
          <p:cNvPr id="5" name="Picture 4"/>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sp>
        <p:nvSpPr>
          <p:cNvPr id="7" name="TextBox 6"/>
          <p:cNvSpPr txBox="1"/>
          <p:nvPr/>
        </p:nvSpPr>
        <p:spPr>
          <a:xfrm>
            <a:off x="10299756" y="5721614"/>
            <a:ext cx="1204856" cy="276999"/>
          </a:xfrm>
          <a:prstGeom prst="rect">
            <a:avLst/>
          </a:prstGeom>
          <a:noFill/>
        </p:spPr>
        <p:txBody>
          <a:bodyPr wrap="square" rtlCol="0">
            <a:spAutoFit/>
          </a:bodyPr>
          <a:lstStyle/>
          <a:p>
            <a:r>
              <a:rPr lang="en-US" sz="1200" dirty="0"/>
              <a:t>(Duffy, </a:t>
            </a:r>
            <a:r>
              <a:rPr lang="en-US" sz="1200" dirty="0" err="1"/>
              <a:t>n.d.</a:t>
            </a:r>
            <a:r>
              <a:rPr lang="en-US" sz="1200" dirty="0"/>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868078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 Crops</a:t>
            </a:r>
          </a:p>
        </p:txBody>
      </p:sp>
      <p:sp>
        <p:nvSpPr>
          <p:cNvPr id="3" name="Content Placeholder 2"/>
          <p:cNvSpPr>
            <a:spLocks noGrp="1"/>
          </p:cNvSpPr>
          <p:nvPr>
            <p:ph idx="1"/>
          </p:nvPr>
        </p:nvSpPr>
        <p:spPr>
          <a:xfrm>
            <a:off x="2032952" y="1798320"/>
            <a:ext cx="8915400" cy="3777622"/>
          </a:xfrm>
        </p:spPr>
        <p:txBody>
          <a:bodyPr>
            <a:normAutofit fontScale="92500"/>
          </a:bodyPr>
          <a:lstStyle/>
          <a:p>
            <a:r>
              <a:rPr lang="en-US" b="1" dirty="0"/>
              <a:t>Definition:</a:t>
            </a:r>
            <a:r>
              <a:rPr lang="en-US" dirty="0"/>
              <a:t> A green crop including grasses, cereal grains, legumes or forbs seeded in the early fall to protect the soil surface from erosion and reduce sediment and nutrient loss during the winter months between growing seasons.</a:t>
            </a:r>
          </a:p>
          <a:p>
            <a:r>
              <a:rPr lang="en-US" b="1" dirty="0"/>
              <a:t>Purpose:</a:t>
            </a:r>
          </a:p>
          <a:p>
            <a:pPr lvl="1"/>
            <a:r>
              <a:rPr lang="en-US" dirty="0"/>
              <a:t>Holds soil in place over the winter</a:t>
            </a:r>
          </a:p>
          <a:p>
            <a:pPr lvl="1"/>
            <a:r>
              <a:rPr lang="en-US" dirty="0"/>
              <a:t>Suppresses weeds</a:t>
            </a:r>
          </a:p>
          <a:p>
            <a:pPr lvl="1"/>
            <a:r>
              <a:rPr lang="en-US" dirty="0"/>
              <a:t>Reduces soil erosion</a:t>
            </a:r>
          </a:p>
          <a:p>
            <a:pPr lvl="1"/>
            <a:r>
              <a:rPr lang="en-US" dirty="0"/>
              <a:t>Provides cover to land and topsoil</a:t>
            </a:r>
          </a:p>
          <a:p>
            <a:pPr lvl="1"/>
            <a:r>
              <a:rPr lang="en-US" dirty="0"/>
              <a:t>Reduces nitrate leaching, improve soil health and productivity</a:t>
            </a:r>
          </a:p>
          <a:p>
            <a:pPr lvl="1"/>
            <a:r>
              <a:rPr lang="en-US" dirty="0"/>
              <a:t>Increases soil organic matter content</a:t>
            </a:r>
          </a:p>
          <a:p>
            <a:pPr lvl="1"/>
            <a:r>
              <a:rPr lang="en-US" dirty="0"/>
              <a:t>Controls insects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2702" y="3155434"/>
            <a:ext cx="2918460" cy="2084614"/>
          </a:xfrm>
          <a:prstGeom prst="rect">
            <a:avLst/>
          </a:prstGeom>
        </p:spPr>
      </p:pic>
      <p:pic>
        <p:nvPicPr>
          <p:cNvPr id="5" name="Picture 4"/>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sp>
        <p:nvSpPr>
          <p:cNvPr id="7" name="TextBox 6"/>
          <p:cNvSpPr txBox="1"/>
          <p:nvPr/>
        </p:nvSpPr>
        <p:spPr>
          <a:xfrm>
            <a:off x="10987144" y="5327027"/>
            <a:ext cx="1204856" cy="276999"/>
          </a:xfrm>
          <a:prstGeom prst="rect">
            <a:avLst/>
          </a:prstGeom>
          <a:noFill/>
        </p:spPr>
        <p:txBody>
          <a:bodyPr wrap="square" rtlCol="0">
            <a:spAutoFit/>
          </a:bodyPr>
          <a:lstStyle/>
          <a:p>
            <a:r>
              <a:rPr lang="en-US" sz="1200" dirty="0"/>
              <a:t>(Duffy, </a:t>
            </a:r>
            <a:r>
              <a:rPr lang="en-US" sz="1200" dirty="0" err="1"/>
              <a:t>n.d.</a:t>
            </a:r>
            <a:r>
              <a:rPr lang="en-US" sz="1200" dirty="0"/>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3651177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Crop Rotation</a:t>
            </a:r>
          </a:p>
        </p:txBody>
      </p:sp>
      <p:sp>
        <p:nvSpPr>
          <p:cNvPr id="3" name="Content Placeholder 2"/>
          <p:cNvSpPr>
            <a:spLocks noGrp="1"/>
          </p:cNvSpPr>
          <p:nvPr>
            <p:ph idx="1"/>
          </p:nvPr>
        </p:nvSpPr>
        <p:spPr>
          <a:xfrm>
            <a:off x="2589212" y="2133599"/>
            <a:ext cx="8915400" cy="4113853"/>
          </a:xfrm>
        </p:spPr>
        <p:txBody>
          <a:bodyPr>
            <a:normAutofit/>
          </a:bodyPr>
          <a:lstStyle/>
          <a:p>
            <a:r>
              <a:rPr lang="en-US" b="1" dirty="0"/>
              <a:t>Definition:</a:t>
            </a:r>
            <a:r>
              <a:rPr lang="en-US" dirty="0"/>
              <a:t> Growing different revenue-generating crops in a repeated  sequence on the same field.</a:t>
            </a:r>
          </a:p>
          <a:p>
            <a:r>
              <a:rPr lang="en-US" b="1" dirty="0"/>
              <a:t>Purpose:</a:t>
            </a:r>
          </a:p>
          <a:p>
            <a:pPr lvl="1"/>
            <a:r>
              <a:rPr lang="en-US" dirty="0"/>
              <a:t>Reduce sheet, rill and wind erosion</a:t>
            </a:r>
          </a:p>
          <a:p>
            <a:pPr lvl="1"/>
            <a:r>
              <a:rPr lang="en-US" dirty="0"/>
              <a:t>Maintain or improve soil organic matter content</a:t>
            </a:r>
          </a:p>
          <a:p>
            <a:pPr lvl="1"/>
            <a:r>
              <a:rPr lang="en-US" dirty="0"/>
              <a:t>Manage the balance of plant nutrients</a:t>
            </a:r>
          </a:p>
          <a:p>
            <a:pPr lvl="1"/>
            <a:r>
              <a:rPr lang="en-US" dirty="0"/>
              <a:t>Manage plant pests (weeds, insects and diseases)</a:t>
            </a:r>
          </a:p>
          <a:p>
            <a:pPr marL="457200" lvl="1" indent="0">
              <a:buNone/>
            </a:pPr>
            <a:endParaRPr lang="en-US" dirty="0"/>
          </a:p>
          <a:p>
            <a:pPr marL="457200" lvl="1" indent="0">
              <a:buNone/>
            </a:pPr>
            <a:endParaRPr lang="en-US" dirty="0"/>
          </a:p>
          <a:p>
            <a:r>
              <a:rPr lang="en-US" dirty="0"/>
              <a:t>Ex: Year 1- Corn, Year 2- Soybeans, Year 3- Corn, Year 4- Alfalfa, Year 5- Corn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2507" y="2966812"/>
            <a:ext cx="2744551" cy="1960393"/>
          </a:xfrm>
          <a:prstGeom prst="rect">
            <a:avLst/>
          </a:prstGeom>
        </p:spPr>
      </p:pic>
      <p:pic>
        <p:nvPicPr>
          <p:cNvPr id="5" name="Picture 4"/>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sp>
        <p:nvSpPr>
          <p:cNvPr id="7" name="TextBox 6"/>
          <p:cNvSpPr txBox="1"/>
          <p:nvPr/>
        </p:nvSpPr>
        <p:spPr>
          <a:xfrm>
            <a:off x="10719304" y="4998671"/>
            <a:ext cx="1204856" cy="276999"/>
          </a:xfrm>
          <a:prstGeom prst="rect">
            <a:avLst/>
          </a:prstGeom>
          <a:noFill/>
        </p:spPr>
        <p:txBody>
          <a:bodyPr wrap="square" rtlCol="0">
            <a:spAutoFit/>
          </a:bodyPr>
          <a:lstStyle/>
          <a:p>
            <a:r>
              <a:rPr lang="en-US" sz="1200" dirty="0"/>
              <a:t>(Duffy, </a:t>
            </a:r>
            <a:r>
              <a:rPr lang="en-US" sz="1200" dirty="0" err="1"/>
              <a:t>n.d.</a:t>
            </a:r>
            <a:r>
              <a:rPr lang="en-US" sz="1200" dirty="0"/>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1877772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Nutrient Management</a:t>
            </a:r>
          </a:p>
        </p:txBody>
      </p:sp>
      <p:sp>
        <p:nvSpPr>
          <p:cNvPr id="3" name="Content Placeholder 2"/>
          <p:cNvSpPr>
            <a:spLocks noGrp="1"/>
          </p:cNvSpPr>
          <p:nvPr>
            <p:ph idx="1"/>
          </p:nvPr>
        </p:nvSpPr>
        <p:spPr/>
        <p:txBody>
          <a:bodyPr/>
          <a:lstStyle/>
          <a:p>
            <a:r>
              <a:rPr lang="en-US" b="1" i="1" dirty="0"/>
              <a:t>Definition:</a:t>
            </a:r>
            <a:r>
              <a:rPr lang="en-US" dirty="0"/>
              <a:t> Careful management of the amount, source, placement, form and timing of the application of plant nutrients and soil amendments.</a:t>
            </a:r>
          </a:p>
          <a:p>
            <a:r>
              <a:rPr lang="en-US" b="1" dirty="0"/>
              <a:t>Purpose: </a:t>
            </a:r>
          </a:p>
          <a:p>
            <a:pPr lvl="1"/>
            <a:r>
              <a:rPr lang="en-US" dirty="0"/>
              <a:t>Reduce fertilizer cost (by not over applying)</a:t>
            </a:r>
          </a:p>
          <a:p>
            <a:pPr lvl="1"/>
            <a:r>
              <a:rPr lang="en-US" dirty="0"/>
              <a:t>Protect water quality (by reducing amount of nutrients applied)</a:t>
            </a:r>
          </a:p>
          <a:p>
            <a:pPr lvl="1"/>
            <a:r>
              <a:rPr lang="en-US" dirty="0"/>
              <a:t>Maintain of improve the physical, chemical and biological condition of the soil</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000" y="4513278"/>
            <a:ext cx="3023187" cy="2159419"/>
          </a:xfrm>
          <a:prstGeom prst="rect">
            <a:avLst/>
          </a:prstGeom>
        </p:spPr>
      </p:pic>
      <p:pic>
        <p:nvPicPr>
          <p:cNvPr id="5" name="Picture 4"/>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sp>
        <p:nvSpPr>
          <p:cNvPr id="7" name="TextBox 6"/>
          <p:cNvSpPr txBox="1"/>
          <p:nvPr/>
        </p:nvSpPr>
        <p:spPr>
          <a:xfrm>
            <a:off x="8165187" y="6456193"/>
            <a:ext cx="1204856" cy="276999"/>
          </a:xfrm>
          <a:prstGeom prst="rect">
            <a:avLst/>
          </a:prstGeom>
          <a:noFill/>
        </p:spPr>
        <p:txBody>
          <a:bodyPr wrap="square" rtlCol="0">
            <a:spAutoFit/>
          </a:bodyPr>
          <a:lstStyle/>
          <a:p>
            <a:r>
              <a:rPr lang="en-US" sz="1200" dirty="0"/>
              <a:t>(Duffy, </a:t>
            </a:r>
            <a:r>
              <a:rPr lang="en-US" sz="1200" dirty="0" err="1"/>
              <a:t>n.d.</a:t>
            </a:r>
            <a:r>
              <a:rPr lang="en-US" sz="1200" dirty="0"/>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2559833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No-till Farming</a:t>
            </a:r>
          </a:p>
        </p:txBody>
      </p:sp>
      <p:sp>
        <p:nvSpPr>
          <p:cNvPr id="3" name="Content Placeholder 2"/>
          <p:cNvSpPr>
            <a:spLocks noGrp="1"/>
          </p:cNvSpPr>
          <p:nvPr>
            <p:ph idx="1"/>
          </p:nvPr>
        </p:nvSpPr>
        <p:spPr/>
        <p:txBody>
          <a:bodyPr/>
          <a:lstStyle/>
          <a:p>
            <a:r>
              <a:rPr lang="en-US" b="1" i="1" dirty="0"/>
              <a:t>Definition:</a:t>
            </a:r>
            <a:r>
              <a:rPr lang="en-US" dirty="0"/>
              <a:t> Soil and residue is left undisturbed from harvest to planting. Planting, drilling or nutrient application is done in a narrow seedbed or slot created by coulters, row cleaners, or disk openers. No full-width tillage operations are done.</a:t>
            </a:r>
          </a:p>
          <a:p>
            <a:r>
              <a:rPr lang="en-US" b="1" dirty="0"/>
              <a:t>Purpose:</a:t>
            </a:r>
          </a:p>
          <a:p>
            <a:pPr lvl="1"/>
            <a:r>
              <a:rPr lang="en-US" dirty="0"/>
              <a:t>Reduce sheet, rill, and wind erosion</a:t>
            </a:r>
          </a:p>
          <a:p>
            <a:pPr lvl="1"/>
            <a:r>
              <a:rPr lang="en-US" dirty="0"/>
              <a:t>Improves soil organic matter content and soil structure</a:t>
            </a:r>
          </a:p>
          <a:p>
            <a:pPr lvl="1"/>
            <a:r>
              <a:rPr lang="en-US" dirty="0"/>
              <a:t>Increase plant-available moisture</a:t>
            </a:r>
          </a:p>
          <a:p>
            <a:pPr lvl="1"/>
            <a:r>
              <a:rPr lang="en-US" dirty="0"/>
              <a:t>Provide food and habitat cover for wildlife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4515" y="3409917"/>
            <a:ext cx="3020381" cy="2157416"/>
          </a:xfrm>
          <a:prstGeom prst="rect">
            <a:avLst/>
          </a:prstGeom>
        </p:spPr>
      </p:pic>
      <p:pic>
        <p:nvPicPr>
          <p:cNvPr id="5" name="Picture 4"/>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sp>
        <p:nvSpPr>
          <p:cNvPr id="7" name="TextBox 6"/>
          <p:cNvSpPr txBox="1"/>
          <p:nvPr/>
        </p:nvSpPr>
        <p:spPr>
          <a:xfrm>
            <a:off x="10987144" y="5634223"/>
            <a:ext cx="1204856" cy="276999"/>
          </a:xfrm>
          <a:prstGeom prst="rect">
            <a:avLst/>
          </a:prstGeom>
          <a:noFill/>
        </p:spPr>
        <p:txBody>
          <a:bodyPr wrap="square" rtlCol="0">
            <a:spAutoFit/>
          </a:bodyPr>
          <a:lstStyle/>
          <a:p>
            <a:r>
              <a:rPr lang="en-US" sz="1200" dirty="0"/>
              <a:t>(Duffy, </a:t>
            </a:r>
            <a:r>
              <a:rPr lang="en-US" sz="1200" dirty="0" err="1"/>
              <a:t>n.d.</a:t>
            </a:r>
            <a:r>
              <a:rPr lang="en-US" sz="1200" dirty="0"/>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74052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Borders</a:t>
            </a:r>
          </a:p>
        </p:txBody>
      </p:sp>
      <p:sp>
        <p:nvSpPr>
          <p:cNvPr id="5" name="Content Placeholder 4"/>
          <p:cNvSpPr>
            <a:spLocks noGrp="1"/>
          </p:cNvSpPr>
          <p:nvPr>
            <p:ph idx="1"/>
          </p:nvPr>
        </p:nvSpPr>
        <p:spPr/>
        <p:txBody>
          <a:bodyPr/>
          <a:lstStyle/>
          <a:p>
            <a:r>
              <a:rPr lang="en-US" b="1" i="1" dirty="0"/>
              <a:t>Definition:</a:t>
            </a:r>
            <a:r>
              <a:rPr lang="en-US" dirty="0"/>
              <a:t> Strip of perennial vegetation established at the edge or around the perimeter of a field. Used with contour or cross slope farming patterns.</a:t>
            </a:r>
          </a:p>
          <a:p>
            <a:r>
              <a:rPr lang="en-US" dirty="0"/>
              <a:t>Purpose:</a:t>
            </a:r>
          </a:p>
          <a:p>
            <a:r>
              <a:rPr lang="en-US" dirty="0"/>
              <a:t>Reduce erosion from wind and water</a:t>
            </a:r>
          </a:p>
          <a:p>
            <a:r>
              <a:rPr lang="en-US" dirty="0"/>
              <a:t>Protect soil and water quality</a:t>
            </a:r>
          </a:p>
          <a:p>
            <a:r>
              <a:rPr lang="en-US" dirty="0"/>
              <a:t>Manage pest populations</a:t>
            </a:r>
          </a:p>
          <a:p>
            <a:r>
              <a:rPr lang="en-US" dirty="0"/>
              <a:t>Provide wildlife food and cover</a:t>
            </a:r>
          </a:p>
          <a:p>
            <a:r>
              <a:rPr lang="en-US" dirty="0"/>
              <a:t>Improve air quality and increase carbon storage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6462" y="3277005"/>
            <a:ext cx="3238263" cy="2313045"/>
          </a:xfrm>
          <a:prstGeom prst="rect">
            <a:avLst/>
          </a:prstGeom>
        </p:spPr>
      </p:pic>
      <p:pic>
        <p:nvPicPr>
          <p:cNvPr id="7" name="Picture 6"/>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sp>
        <p:nvSpPr>
          <p:cNvPr id="9" name="TextBox 8"/>
          <p:cNvSpPr txBox="1"/>
          <p:nvPr/>
        </p:nvSpPr>
        <p:spPr>
          <a:xfrm>
            <a:off x="10902184" y="5635589"/>
            <a:ext cx="1204856" cy="276999"/>
          </a:xfrm>
          <a:prstGeom prst="rect">
            <a:avLst/>
          </a:prstGeom>
          <a:noFill/>
        </p:spPr>
        <p:txBody>
          <a:bodyPr wrap="square" rtlCol="0">
            <a:spAutoFit/>
          </a:bodyPr>
          <a:lstStyle/>
          <a:p>
            <a:r>
              <a:rPr lang="en-US" sz="1200" dirty="0"/>
              <a:t>(Duffy, </a:t>
            </a:r>
            <a:r>
              <a:rPr lang="en-US" sz="1200" dirty="0" err="1"/>
              <a:t>n.d.</a:t>
            </a:r>
            <a:r>
              <a:rPr lang="en-US" sz="1200" dirty="0"/>
              <a: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2265981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Grassed Waterways</a:t>
            </a:r>
          </a:p>
        </p:txBody>
      </p:sp>
      <p:sp>
        <p:nvSpPr>
          <p:cNvPr id="3" name="Content Placeholder 2"/>
          <p:cNvSpPr>
            <a:spLocks noGrp="1"/>
          </p:cNvSpPr>
          <p:nvPr>
            <p:ph idx="1"/>
          </p:nvPr>
        </p:nvSpPr>
        <p:spPr/>
        <p:txBody>
          <a:bodyPr/>
          <a:lstStyle/>
          <a:p>
            <a:r>
              <a:rPr lang="en-US" b="1" i="1" dirty="0"/>
              <a:t>Definition:</a:t>
            </a:r>
            <a:r>
              <a:rPr lang="en-US" dirty="0"/>
              <a:t> Areas planted to grass or other permanent vegetative cover where water usually concentrates as it runs off a field. </a:t>
            </a:r>
          </a:p>
          <a:p>
            <a:pPr marL="0" indent="0">
              <a:buNone/>
            </a:pPr>
            <a:endParaRPr lang="en-US" dirty="0"/>
          </a:p>
          <a:p>
            <a:r>
              <a:rPr lang="en-US" b="1" dirty="0"/>
              <a:t>Purpose:</a:t>
            </a:r>
          </a:p>
          <a:p>
            <a:pPr lvl="1"/>
            <a:r>
              <a:rPr lang="en-US" dirty="0"/>
              <a:t>Slows water and helps guide it off the field </a:t>
            </a:r>
          </a:p>
          <a:p>
            <a:pPr lvl="1"/>
            <a:r>
              <a:rPr lang="en-US" dirty="0"/>
              <a:t>Prevents gully erosion to form</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2101" y="3055574"/>
            <a:ext cx="3663955" cy="2617110"/>
          </a:xfrm>
          <a:prstGeom prst="rect">
            <a:avLst/>
          </a:prstGeom>
        </p:spPr>
      </p:pic>
      <p:pic>
        <p:nvPicPr>
          <p:cNvPr id="5" name="Picture 4"/>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sp>
        <p:nvSpPr>
          <p:cNvPr id="7" name="TextBox 6"/>
          <p:cNvSpPr txBox="1"/>
          <p:nvPr/>
        </p:nvSpPr>
        <p:spPr>
          <a:xfrm>
            <a:off x="10859154" y="5753492"/>
            <a:ext cx="1204856" cy="276999"/>
          </a:xfrm>
          <a:prstGeom prst="rect">
            <a:avLst/>
          </a:prstGeom>
          <a:noFill/>
        </p:spPr>
        <p:txBody>
          <a:bodyPr wrap="square" rtlCol="0">
            <a:spAutoFit/>
          </a:bodyPr>
          <a:lstStyle/>
          <a:p>
            <a:r>
              <a:rPr lang="en-US" sz="1200" dirty="0"/>
              <a:t>(Duffy, </a:t>
            </a:r>
            <a:r>
              <a:rPr lang="en-US" sz="1200" dirty="0" err="1"/>
              <a:t>n.d.</a:t>
            </a:r>
            <a:r>
              <a:rPr lang="en-US" sz="1200" dirty="0"/>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405069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Soil Erosion?</a:t>
            </a:r>
          </a:p>
        </p:txBody>
      </p:sp>
      <p:sp>
        <p:nvSpPr>
          <p:cNvPr id="5" name="Content Placeholder 4"/>
          <p:cNvSpPr>
            <a:spLocks noGrp="1"/>
          </p:cNvSpPr>
          <p:nvPr>
            <p:ph idx="1"/>
          </p:nvPr>
        </p:nvSpPr>
        <p:spPr/>
        <p:txBody>
          <a:bodyPr/>
          <a:lstStyle/>
          <a:p>
            <a:r>
              <a:rPr lang="en-US" b="1" dirty="0"/>
              <a:t>Definition:</a:t>
            </a:r>
            <a:r>
              <a:rPr lang="en-US" dirty="0"/>
              <a:t> Naturally occurring process that affects all landforms</a:t>
            </a:r>
          </a:p>
          <a:p>
            <a:pPr marL="0" indent="0">
              <a:buNone/>
            </a:pPr>
            <a:endParaRPr lang="en-US" dirty="0"/>
          </a:p>
          <a:p>
            <a:r>
              <a:rPr lang="en-US" b="1" dirty="0"/>
              <a:t>Agriculture Definition:</a:t>
            </a:r>
            <a:r>
              <a:rPr lang="en-US" dirty="0"/>
              <a:t> erosion refers to the wearing away of a field’s topsoil by the natural physical forces of water and wind and the forces associated the farming activities such as tillage.</a:t>
            </a:r>
          </a:p>
          <a:p>
            <a:endParaRPr lang="en-US" dirty="0"/>
          </a:p>
        </p:txBody>
      </p:sp>
      <p:pic>
        <p:nvPicPr>
          <p:cNvPr id="6" name="Picture 5"/>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638944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Terraces </a:t>
            </a:r>
          </a:p>
        </p:txBody>
      </p:sp>
      <p:sp>
        <p:nvSpPr>
          <p:cNvPr id="3" name="Content Placeholder 2"/>
          <p:cNvSpPr>
            <a:spLocks noGrp="1"/>
          </p:cNvSpPr>
          <p:nvPr>
            <p:ph idx="1"/>
          </p:nvPr>
        </p:nvSpPr>
        <p:spPr/>
        <p:txBody>
          <a:bodyPr/>
          <a:lstStyle/>
          <a:p>
            <a:r>
              <a:rPr lang="en-US" b="1" dirty="0"/>
              <a:t>Definition:</a:t>
            </a:r>
            <a:r>
              <a:rPr lang="en-US" dirty="0"/>
              <a:t> Manmade structures that follow the contour of a hillside, breaking a long slope into smaller segments.</a:t>
            </a:r>
          </a:p>
          <a:p>
            <a:r>
              <a:rPr lang="en-US" b="1" dirty="0"/>
              <a:t>Purpose:</a:t>
            </a:r>
          </a:p>
          <a:p>
            <a:pPr lvl="1"/>
            <a:r>
              <a:rPr lang="en-US" dirty="0"/>
              <a:t>Reduce rate of runoff and allows the soil particles to settle.</a:t>
            </a:r>
          </a:p>
          <a:p>
            <a:pPr lvl="1"/>
            <a:r>
              <a:rPr lang="en-US" dirty="0"/>
              <a:t>Reduces erosion by holding back the water on a field and slowing it down as it moves down the hill.</a:t>
            </a:r>
          </a:p>
          <a:p>
            <a:endParaRPr lang="en-US" dirty="0"/>
          </a:p>
          <a:p>
            <a:r>
              <a:rPr lang="en-US" dirty="0"/>
              <a:t>Used on hillsides and in steep areas of a field</a:t>
            </a:r>
          </a:p>
          <a:p>
            <a:r>
              <a:rPr lang="en-US" dirty="0"/>
              <a:t>Gives a stair stepped appearance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7842" y="3926731"/>
            <a:ext cx="3011935" cy="2151382"/>
          </a:xfrm>
          <a:prstGeom prst="rect">
            <a:avLst/>
          </a:prstGeom>
        </p:spPr>
      </p:pic>
      <p:pic>
        <p:nvPicPr>
          <p:cNvPr id="5" name="Picture 4"/>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sp>
        <p:nvSpPr>
          <p:cNvPr id="7" name="TextBox 6"/>
          <p:cNvSpPr txBox="1"/>
          <p:nvPr/>
        </p:nvSpPr>
        <p:spPr>
          <a:xfrm>
            <a:off x="8578532" y="6078113"/>
            <a:ext cx="1204856" cy="276999"/>
          </a:xfrm>
          <a:prstGeom prst="rect">
            <a:avLst/>
          </a:prstGeom>
          <a:noFill/>
        </p:spPr>
        <p:txBody>
          <a:bodyPr wrap="square" rtlCol="0">
            <a:spAutoFit/>
          </a:bodyPr>
          <a:lstStyle/>
          <a:p>
            <a:r>
              <a:rPr lang="en-US" sz="1200" dirty="0"/>
              <a:t>(Duffy, </a:t>
            </a:r>
            <a:r>
              <a:rPr lang="en-US" sz="1200" dirty="0" err="1"/>
              <a:t>n.d.</a:t>
            </a:r>
            <a:r>
              <a:rPr lang="en-US" sz="1200" dirty="0"/>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892113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Windbreaks</a:t>
            </a:r>
          </a:p>
        </p:txBody>
      </p:sp>
      <p:sp>
        <p:nvSpPr>
          <p:cNvPr id="3" name="Content Placeholder 2"/>
          <p:cNvSpPr>
            <a:spLocks noGrp="1"/>
          </p:cNvSpPr>
          <p:nvPr>
            <p:ph idx="1"/>
          </p:nvPr>
        </p:nvSpPr>
        <p:spPr/>
        <p:txBody>
          <a:bodyPr/>
          <a:lstStyle/>
          <a:p>
            <a:r>
              <a:rPr lang="en-US" b="1" i="1" dirty="0"/>
              <a:t>Definition:</a:t>
            </a:r>
            <a:r>
              <a:rPr lang="en-US" dirty="0"/>
              <a:t> Rows of trees and shrubs planted around a farmstead, field or feedlot.</a:t>
            </a:r>
          </a:p>
          <a:p>
            <a:endParaRPr lang="en-US" dirty="0"/>
          </a:p>
          <a:p>
            <a:r>
              <a:rPr lang="en-US" b="1" dirty="0"/>
              <a:t>Purpose:</a:t>
            </a:r>
          </a:p>
          <a:p>
            <a:pPr lvl="1"/>
            <a:r>
              <a:rPr lang="en-US" dirty="0"/>
              <a:t>Protects from wind erosion</a:t>
            </a:r>
          </a:p>
          <a:p>
            <a:pPr lvl="1"/>
            <a:r>
              <a:rPr lang="en-US" dirty="0"/>
              <a:t>Acts as a snow fence</a:t>
            </a:r>
          </a:p>
          <a:p>
            <a:pPr lvl="1"/>
            <a:r>
              <a:rPr lang="en-US" dirty="0"/>
              <a:t>Provides wildlife food and cover</a:t>
            </a:r>
          </a:p>
          <a:p>
            <a:pPr lvl="1"/>
            <a:r>
              <a:rPr lang="en-US" dirty="0"/>
              <a:t>Acts as a sound barrier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560" y="2866459"/>
            <a:ext cx="3908445" cy="2791747"/>
          </a:xfrm>
          <a:prstGeom prst="rect">
            <a:avLst/>
          </a:prstGeom>
        </p:spPr>
      </p:pic>
      <p:pic>
        <p:nvPicPr>
          <p:cNvPr id="5" name="Picture 4"/>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sp>
        <p:nvSpPr>
          <p:cNvPr id="7" name="TextBox 6"/>
          <p:cNvSpPr txBox="1"/>
          <p:nvPr/>
        </p:nvSpPr>
        <p:spPr>
          <a:xfrm>
            <a:off x="10439605" y="5677415"/>
            <a:ext cx="1204856" cy="276999"/>
          </a:xfrm>
          <a:prstGeom prst="rect">
            <a:avLst/>
          </a:prstGeom>
          <a:noFill/>
        </p:spPr>
        <p:txBody>
          <a:bodyPr wrap="square" rtlCol="0">
            <a:spAutoFit/>
          </a:bodyPr>
          <a:lstStyle/>
          <a:p>
            <a:r>
              <a:rPr lang="en-US" sz="1200" dirty="0"/>
              <a:t>(Duffy, </a:t>
            </a:r>
            <a:r>
              <a:rPr lang="en-US" sz="1200" dirty="0" err="1"/>
              <a:t>n.d.</a:t>
            </a:r>
            <a:r>
              <a:rPr lang="en-US" sz="1200" dirty="0"/>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503792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Bioreactors</a:t>
            </a:r>
          </a:p>
        </p:txBody>
      </p:sp>
      <p:sp>
        <p:nvSpPr>
          <p:cNvPr id="3" name="Content Placeholder 2"/>
          <p:cNvSpPr>
            <a:spLocks noGrp="1"/>
          </p:cNvSpPr>
          <p:nvPr>
            <p:ph idx="1"/>
          </p:nvPr>
        </p:nvSpPr>
        <p:spPr/>
        <p:txBody>
          <a:bodyPr/>
          <a:lstStyle/>
          <a:p>
            <a:r>
              <a:rPr lang="en-US" b="1" dirty="0"/>
              <a:t>Definition:</a:t>
            </a:r>
            <a:r>
              <a:rPr lang="en-US" dirty="0"/>
              <a:t> An underground trench of woodchips at the end of a tile line. Water from the tile flows through the woodchips before entering a stream or river.</a:t>
            </a:r>
          </a:p>
          <a:p>
            <a:r>
              <a:rPr lang="en-US" dirty="0"/>
              <a:t>Microorganisms live in the woodchips. These microorganisms “breath” the nitrate-nitrogen from the water. Then they release the nitrogen into the air, making it harmless.</a:t>
            </a:r>
          </a:p>
          <a:p>
            <a:r>
              <a:rPr lang="en-US" b="1" dirty="0"/>
              <a:t>Purpose:</a:t>
            </a:r>
          </a:p>
          <a:p>
            <a:pPr lvl="1"/>
            <a:r>
              <a:rPr lang="en-US" dirty="0"/>
              <a:t>Reduces nitrogen runoff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8154" y="4012367"/>
            <a:ext cx="3246940" cy="2305327"/>
          </a:xfrm>
          <a:prstGeom prst="rect">
            <a:avLst/>
          </a:prstGeom>
        </p:spPr>
      </p:pic>
      <p:pic>
        <p:nvPicPr>
          <p:cNvPr id="5" name="Picture 4"/>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sp>
        <p:nvSpPr>
          <p:cNvPr id="7" name="TextBox 6"/>
          <p:cNvSpPr txBox="1"/>
          <p:nvPr/>
        </p:nvSpPr>
        <p:spPr>
          <a:xfrm>
            <a:off x="8513986" y="6317694"/>
            <a:ext cx="1204856" cy="276999"/>
          </a:xfrm>
          <a:prstGeom prst="rect">
            <a:avLst/>
          </a:prstGeom>
          <a:noFill/>
        </p:spPr>
        <p:txBody>
          <a:bodyPr wrap="square" rtlCol="0">
            <a:spAutoFit/>
          </a:bodyPr>
          <a:lstStyle/>
          <a:p>
            <a:r>
              <a:rPr lang="en-US" sz="1200" dirty="0"/>
              <a:t>(Duffy, </a:t>
            </a:r>
            <a:r>
              <a:rPr lang="en-US" sz="1200" dirty="0" err="1"/>
              <a:t>n.d.</a:t>
            </a:r>
            <a:r>
              <a:rPr lang="en-US" sz="1200" dirty="0"/>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2204910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Point</a:t>
            </a:r>
          </a:p>
        </p:txBody>
      </p:sp>
      <p:sp>
        <p:nvSpPr>
          <p:cNvPr id="3" name="Content Placeholder 2"/>
          <p:cNvSpPr>
            <a:spLocks noGrp="1"/>
          </p:cNvSpPr>
          <p:nvPr>
            <p:ph idx="1"/>
          </p:nvPr>
        </p:nvSpPr>
        <p:spPr/>
        <p:txBody>
          <a:bodyPr/>
          <a:lstStyle/>
          <a:p>
            <a:pPr>
              <a:buAutoNum type="arabicPeriod"/>
            </a:pPr>
            <a:r>
              <a:rPr lang="en-US" dirty="0"/>
              <a:t>What conservation practice farms/plants on the contour and not up and down the slope?</a:t>
            </a:r>
          </a:p>
          <a:p>
            <a:pPr>
              <a:buAutoNum type="arabicPeriod"/>
            </a:pPr>
            <a:endParaRPr lang="en-US" dirty="0"/>
          </a:p>
          <a:p>
            <a:pPr>
              <a:buAutoNum type="arabicPeriod"/>
            </a:pPr>
            <a:r>
              <a:rPr lang="en-US" dirty="0"/>
              <a:t>Explain what no-till farming is and its purpose.</a:t>
            </a:r>
          </a:p>
          <a:p>
            <a:pPr>
              <a:buAutoNum type="arabicPeriod"/>
            </a:pPr>
            <a:endParaRPr lang="en-US" dirty="0"/>
          </a:p>
          <a:p>
            <a:pPr>
              <a:buAutoNum type="arabicPeriod"/>
            </a:pPr>
            <a:r>
              <a:rPr lang="en-US" dirty="0"/>
              <a:t>What are the soil management goals?</a:t>
            </a:r>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3796777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3"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3623550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 Erosion Activity</a:t>
            </a:r>
          </a:p>
        </p:txBody>
      </p:sp>
      <p:sp>
        <p:nvSpPr>
          <p:cNvPr id="3" name="Content Placeholder 2"/>
          <p:cNvSpPr>
            <a:spLocks noGrp="1"/>
          </p:cNvSpPr>
          <p:nvPr>
            <p:ph idx="1"/>
          </p:nvPr>
        </p:nvSpPr>
        <p:spPr/>
        <p:txBody>
          <a:bodyPr>
            <a:normAutofit/>
          </a:bodyPr>
          <a:lstStyle/>
          <a:p>
            <a:pPr marL="0" indent="0">
              <a:buNone/>
            </a:pPr>
            <a:r>
              <a:rPr lang="en-US" b="1" dirty="0"/>
              <a:t>We will now put your knowledge to the test!</a:t>
            </a:r>
          </a:p>
          <a:p>
            <a:pPr marL="0" indent="0">
              <a:buNone/>
            </a:pPr>
            <a:endParaRPr lang="en-US" dirty="0"/>
          </a:p>
          <a:p>
            <a:pPr marL="0" indent="0">
              <a:buNone/>
            </a:pPr>
            <a:r>
              <a:rPr lang="en-US" dirty="0"/>
              <a:t>In this activity we will be observing the effects of water erosion on various soil types. The objective is to identify types of erosion taking place by the force of water and then use the information of different soil conservation practices to create a solution to controlling water-induced topsoil erosion with different soil types.</a:t>
            </a:r>
          </a:p>
          <a:p>
            <a:pPr marL="0" indent="0">
              <a:buNone/>
            </a:pPr>
            <a:r>
              <a:rPr lang="en-US" dirty="0"/>
              <a:t> </a:t>
            </a:r>
          </a:p>
          <a:p>
            <a:pPr marL="0" indent="0">
              <a:buNone/>
            </a:pPr>
            <a:r>
              <a:rPr lang="en-US" dirty="0"/>
              <a:t>Your plan needs to be well thought out and then constructed using various materials. You must put an estimation on the cost of the plan and identify where this solution can be used in a practice.</a:t>
            </a:r>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3"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3107873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 Erosion Activity</a:t>
            </a:r>
          </a:p>
        </p:txBody>
      </p:sp>
      <p:sp>
        <p:nvSpPr>
          <p:cNvPr id="3" name="Content Placeholder 2"/>
          <p:cNvSpPr>
            <a:spLocks noGrp="1"/>
          </p:cNvSpPr>
          <p:nvPr>
            <p:ph idx="1"/>
          </p:nvPr>
        </p:nvSpPr>
        <p:spPr/>
        <p:txBody>
          <a:bodyPr/>
          <a:lstStyle/>
          <a:p>
            <a:pPr>
              <a:buAutoNum type="arabicPeriod"/>
            </a:pPr>
            <a:r>
              <a:rPr lang="en-US" dirty="0"/>
              <a:t>Observe the different types of erosion taking place on the stream table.</a:t>
            </a:r>
          </a:p>
          <a:p>
            <a:pPr>
              <a:buAutoNum type="arabicPeriod"/>
            </a:pPr>
            <a:r>
              <a:rPr lang="en-US" dirty="0"/>
              <a:t>Identify one or multiple types of erosion taking place and begin to develop a solution for it.</a:t>
            </a:r>
          </a:p>
          <a:p>
            <a:pPr>
              <a:buAutoNum type="arabicPeriod"/>
            </a:pPr>
            <a:r>
              <a:rPr lang="en-US" dirty="0"/>
              <a:t>Map out your plan on a piece of paper (include drawing, machinery needed, costs of plan, and where the plan can be most beneficial in a practice. (Please use 2 outside resources for your plan and cite accordingly)</a:t>
            </a:r>
          </a:p>
          <a:p>
            <a:pPr>
              <a:buAutoNum type="arabicPeriod"/>
            </a:pPr>
            <a:r>
              <a:rPr lang="en-US" dirty="0"/>
              <a:t>Construct your plan with the provided materials and then test it out on the stream table.</a:t>
            </a:r>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24824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Sources/Resources</a:t>
            </a:r>
          </a:p>
        </p:txBody>
      </p:sp>
      <p:sp>
        <p:nvSpPr>
          <p:cNvPr id="3" name="Content Placeholder 2"/>
          <p:cNvSpPr>
            <a:spLocks noGrp="1"/>
          </p:cNvSpPr>
          <p:nvPr>
            <p:ph idx="1"/>
          </p:nvPr>
        </p:nvSpPr>
        <p:spPr/>
        <p:txBody>
          <a:bodyPr/>
          <a:lstStyle/>
          <a:p>
            <a:pPr marL="0" indent="0">
              <a:buNone/>
            </a:pPr>
            <a:r>
              <a:rPr lang="en-US" dirty="0"/>
              <a:t>Duffy, M. (</a:t>
            </a:r>
            <a:r>
              <a:rPr lang="en-US" dirty="0" err="1"/>
              <a:t>n.d.</a:t>
            </a:r>
            <a:r>
              <a:rPr lang="en-US" dirty="0"/>
              <a:t>). “Conservation practices for landlords.” Iowa State University Extension and Outreach. Retrieved from </a:t>
            </a:r>
            <a:r>
              <a:rPr lang="en-US" dirty="0">
                <a:hlinkClick r:id="rId2"/>
              </a:rPr>
              <a:t>https://www.extension.iastate.edu/agdm/crops/html/a1-41.html</a:t>
            </a: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3587274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Erosion</a:t>
            </a:r>
          </a:p>
        </p:txBody>
      </p:sp>
      <p:pic>
        <p:nvPicPr>
          <p:cNvPr id="5" name="Picture 4"/>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sp>
        <p:nvSpPr>
          <p:cNvPr id="7" name="Content Placeholder 6"/>
          <p:cNvSpPr>
            <a:spLocks noGrp="1"/>
          </p:cNvSpPr>
          <p:nvPr>
            <p:ph idx="1"/>
          </p:nvPr>
        </p:nvSpPr>
        <p:spPr/>
        <p:txBody>
          <a:bodyPr/>
          <a:lstStyle/>
          <a:p>
            <a:r>
              <a:rPr lang="en-US" dirty="0"/>
              <a:t>Water Erosion</a:t>
            </a:r>
          </a:p>
          <a:p>
            <a:r>
              <a:rPr lang="en-US" dirty="0"/>
              <a:t>Wind Erosion</a:t>
            </a:r>
          </a:p>
          <a:p>
            <a:r>
              <a:rPr lang="en-US" dirty="0"/>
              <a:t>Tillage Erosion</a:t>
            </a:r>
          </a:p>
          <a:p>
            <a:r>
              <a:rPr lang="en-US" dirty="0"/>
              <a:t>Sheet Erosion</a:t>
            </a:r>
          </a:p>
          <a:p>
            <a:r>
              <a:rPr lang="en-US" dirty="0"/>
              <a:t>Rill Erosion</a:t>
            </a:r>
          </a:p>
          <a:p>
            <a:r>
              <a:rPr lang="en-US" dirty="0"/>
              <a:t>Ephemeral Erosion</a:t>
            </a:r>
          </a:p>
          <a:p>
            <a:r>
              <a:rPr lang="en-US" dirty="0"/>
              <a:t>Gully Erosion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3193029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Erosion</a:t>
            </a:r>
          </a:p>
        </p:txBody>
      </p:sp>
      <p:sp>
        <p:nvSpPr>
          <p:cNvPr id="3" name="Content Placeholder 2"/>
          <p:cNvSpPr>
            <a:spLocks noGrp="1"/>
          </p:cNvSpPr>
          <p:nvPr>
            <p:ph idx="1"/>
          </p:nvPr>
        </p:nvSpPr>
        <p:spPr/>
        <p:txBody>
          <a:bodyPr/>
          <a:lstStyle/>
          <a:p>
            <a:r>
              <a:rPr lang="en-US" dirty="0"/>
              <a:t>Soil loss resulting from the action of moving water</a:t>
            </a:r>
          </a:p>
          <a:p>
            <a:endParaRPr lang="en-US" dirty="0"/>
          </a:p>
          <a:p>
            <a:r>
              <a:rPr lang="en-US" dirty="0"/>
              <a:t>Factors Influencing Water Erosion</a:t>
            </a:r>
          </a:p>
          <a:p>
            <a:pPr lvl="1"/>
            <a:r>
              <a:rPr lang="en-US" dirty="0"/>
              <a:t>Excess rainfall</a:t>
            </a:r>
          </a:p>
          <a:p>
            <a:pPr lvl="1"/>
            <a:r>
              <a:rPr lang="en-US" b="1" dirty="0"/>
              <a:t>Topography</a:t>
            </a:r>
            <a:r>
              <a:rPr lang="en-US" dirty="0"/>
              <a:t>: how the land is arranged by natural and physical features of an area (rolling hills, flat prairie land, deep ravines) and how movement of water flows</a:t>
            </a:r>
          </a:p>
          <a:p>
            <a:pPr marL="457200" lvl="1" indent="0">
              <a:buNone/>
            </a:pPr>
            <a:endParaRPr lang="en-US" dirty="0"/>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131459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Erosion</a:t>
            </a:r>
          </a:p>
        </p:txBody>
      </p:sp>
      <p:sp>
        <p:nvSpPr>
          <p:cNvPr id="3" name="Content Placeholder 2"/>
          <p:cNvSpPr>
            <a:spLocks noGrp="1"/>
          </p:cNvSpPr>
          <p:nvPr>
            <p:ph idx="1"/>
          </p:nvPr>
        </p:nvSpPr>
        <p:spPr/>
        <p:txBody>
          <a:bodyPr/>
          <a:lstStyle/>
          <a:p>
            <a:r>
              <a:rPr lang="en-US" dirty="0"/>
              <a:t>Soil loss resulting from the action of moving water</a:t>
            </a:r>
          </a:p>
          <a:p>
            <a:endParaRPr lang="en-US" dirty="0"/>
          </a:p>
          <a:p>
            <a:r>
              <a:rPr lang="en-US" dirty="0"/>
              <a:t>Factors Influencing Wind Erosion</a:t>
            </a:r>
          </a:p>
          <a:p>
            <a:pPr lvl="1"/>
            <a:r>
              <a:rPr lang="en-US" b="1" dirty="0"/>
              <a:t>Soil Cover</a:t>
            </a:r>
            <a:r>
              <a:rPr lang="en-US" dirty="0"/>
              <a:t>: refers to vegetation, including crops, and crop residues on the surface of the soil.</a:t>
            </a:r>
          </a:p>
          <a:p>
            <a:pPr lvl="1"/>
            <a:r>
              <a:rPr lang="en-US" b="1" dirty="0"/>
              <a:t>Land Management</a:t>
            </a:r>
            <a:r>
              <a:rPr lang="en-US" dirty="0"/>
              <a:t>: process of managing the use and development (in both urban and rural settings) of land resources.</a:t>
            </a:r>
          </a:p>
          <a:p>
            <a:pPr lvl="1"/>
            <a:r>
              <a:rPr lang="en-US" b="1" dirty="0"/>
              <a:t>Soil surface type </a:t>
            </a:r>
            <a:r>
              <a:rPr lang="en-US" dirty="0"/>
              <a:t>(smooth, rough, covered, exposed)</a:t>
            </a:r>
          </a:p>
          <a:p>
            <a:pPr marL="457200" lvl="1" indent="0">
              <a:buNone/>
            </a:pPr>
            <a:r>
              <a:rPr lang="en-US" dirty="0"/>
              <a:t> </a:t>
            </a:r>
          </a:p>
        </p:txBody>
      </p:sp>
      <p:pic>
        <p:nvPicPr>
          <p:cNvPr id="5" name="Picture 4"/>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2738254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Tillage Erosion</a:t>
            </a:r>
          </a:p>
        </p:txBody>
      </p:sp>
      <p:sp>
        <p:nvSpPr>
          <p:cNvPr id="3" name="Content Placeholder 2"/>
          <p:cNvSpPr>
            <a:spLocks noGrp="1"/>
          </p:cNvSpPr>
          <p:nvPr>
            <p:ph idx="1"/>
          </p:nvPr>
        </p:nvSpPr>
        <p:spPr/>
        <p:txBody>
          <a:bodyPr>
            <a:normAutofit/>
          </a:bodyPr>
          <a:lstStyle/>
          <a:p>
            <a:r>
              <a:rPr lang="en-US" dirty="0"/>
              <a:t>The redistribution of soil through the action of tillage and gravity.</a:t>
            </a:r>
          </a:p>
          <a:p>
            <a:endParaRPr lang="en-US" dirty="0"/>
          </a:p>
          <a:p>
            <a:r>
              <a:rPr lang="en-US" b="1" dirty="0"/>
              <a:t>Types of Tillage</a:t>
            </a:r>
          </a:p>
          <a:p>
            <a:pPr lvl="1"/>
            <a:r>
              <a:rPr lang="en-US" u="sng" dirty="0"/>
              <a:t>Primary tillage- </a:t>
            </a:r>
            <a:r>
              <a:rPr lang="en-US" dirty="0"/>
              <a:t>tillage which inverts, cuts or shatters the soil to a depth of 15-36 cm. Usually leaves the soil rough</a:t>
            </a:r>
            <a:endParaRPr lang="en-US" sz="1000" dirty="0"/>
          </a:p>
          <a:p>
            <a:pPr lvl="3"/>
            <a:r>
              <a:rPr lang="en-US" dirty="0"/>
              <a:t>Moldboard plows, disk plows, chisel plows, sweep plows, powered rotary tillers, listers/</a:t>
            </a:r>
            <a:r>
              <a:rPr lang="en-US" dirty="0" err="1"/>
              <a:t>bedders</a:t>
            </a:r>
            <a:endParaRPr lang="en-US" sz="500" dirty="0"/>
          </a:p>
          <a:p>
            <a:pPr lvl="1"/>
            <a:r>
              <a:rPr lang="en-US" u="sng" dirty="0"/>
              <a:t>Secondary Tillage- </a:t>
            </a:r>
            <a:r>
              <a:rPr lang="en-US" dirty="0"/>
              <a:t>tillage operations that follow primary tillage. The purpose is to prepare a final seedbed that is suitable for planting, seed germination, and weed control</a:t>
            </a:r>
            <a:endParaRPr lang="en-US" sz="1400" dirty="0"/>
          </a:p>
          <a:p>
            <a:pPr lvl="3"/>
            <a:r>
              <a:rPr lang="en-US" dirty="0"/>
              <a:t>Disk harrows, field cultivators, powered rotary tillers, roller packers, bed shaping equipment and weed control equipment</a:t>
            </a:r>
            <a:endParaRPr lang="en-US" sz="800" dirty="0"/>
          </a:p>
          <a:p>
            <a:endParaRPr lang="en-US" dirty="0"/>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1349132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Types of Erosion</a:t>
            </a:r>
          </a:p>
        </p:txBody>
      </p:sp>
      <p:sp>
        <p:nvSpPr>
          <p:cNvPr id="3" name="Content Placeholder 2"/>
          <p:cNvSpPr>
            <a:spLocks noGrp="1"/>
          </p:cNvSpPr>
          <p:nvPr>
            <p:ph idx="1"/>
          </p:nvPr>
        </p:nvSpPr>
        <p:spPr/>
        <p:txBody>
          <a:bodyPr/>
          <a:lstStyle/>
          <a:p>
            <a:pPr lvl="0"/>
            <a:r>
              <a:rPr lang="en-US" dirty="0"/>
              <a:t>Types of erosion that are effects of water, wind, and tillage erosion</a:t>
            </a:r>
            <a:endParaRPr lang="en-US" sz="1600" dirty="0"/>
          </a:p>
          <a:p>
            <a:pPr lvl="1"/>
            <a:r>
              <a:rPr lang="en-US" b="1" dirty="0"/>
              <a:t>Sheet Erosion</a:t>
            </a:r>
            <a:r>
              <a:rPr lang="en-US" dirty="0"/>
              <a:t>—Gradual removal of soil in thin layers by raindrop impact and shallow surface flow.  Results in loss of the finest soil particles.</a:t>
            </a:r>
            <a:endParaRPr lang="en-US" sz="1400" dirty="0"/>
          </a:p>
          <a:p>
            <a:pPr lvl="1"/>
            <a:r>
              <a:rPr lang="en-US" b="1" dirty="0"/>
              <a:t>Rill Erosion—</a:t>
            </a:r>
            <a:r>
              <a:rPr lang="en-US" dirty="0"/>
              <a:t>Loss of soil in small but visible tracks that are less than 20 cm deep that can be removed by normal cultivation. Develop when surface water concentrates in depressions or low points.</a:t>
            </a:r>
            <a:endParaRPr lang="en-US" sz="1400" dirty="0"/>
          </a:p>
          <a:p>
            <a:pPr lvl="1"/>
            <a:r>
              <a:rPr lang="en-US" sz="1800" b="1" dirty="0"/>
              <a:t>Ephemeral Erosion</a:t>
            </a:r>
            <a:r>
              <a:rPr lang="en-US" dirty="0"/>
              <a:t>—small channels eroded by concentrated flow that can be easily filled by normal tillage, only to re-form again in the same location by additional runoff events.</a:t>
            </a:r>
          </a:p>
          <a:p>
            <a:pPr lvl="1"/>
            <a:r>
              <a:rPr lang="en-US" b="1" dirty="0"/>
              <a:t>Gully Erosion</a:t>
            </a:r>
            <a:r>
              <a:rPr lang="en-US" dirty="0"/>
              <a:t>—Loss of soil in large, often impassible trenches or ditches resulting from runoff. Channels are deeper than 30 cm and cannot be removed by normal cultivation.</a:t>
            </a:r>
            <a:endParaRPr lang="en-US" sz="1400" dirty="0"/>
          </a:p>
          <a:p>
            <a:endParaRPr lang="en-US" dirty="0"/>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2616199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Point</a:t>
            </a:r>
          </a:p>
        </p:txBody>
      </p:sp>
      <p:sp>
        <p:nvSpPr>
          <p:cNvPr id="3" name="Content Placeholder 2"/>
          <p:cNvSpPr>
            <a:spLocks noGrp="1"/>
          </p:cNvSpPr>
          <p:nvPr>
            <p:ph idx="1"/>
          </p:nvPr>
        </p:nvSpPr>
        <p:spPr/>
        <p:txBody>
          <a:bodyPr/>
          <a:lstStyle/>
          <a:p>
            <a:pPr>
              <a:buAutoNum type="arabicPeriod"/>
            </a:pPr>
            <a:r>
              <a:rPr lang="en-US" dirty="0"/>
              <a:t>What are the three main forms of erosion?</a:t>
            </a:r>
          </a:p>
          <a:p>
            <a:pPr>
              <a:buAutoNum type="arabicPeriod"/>
            </a:pPr>
            <a:endParaRPr lang="en-US" dirty="0"/>
          </a:p>
          <a:p>
            <a:pPr>
              <a:buAutoNum type="arabicPeriod"/>
            </a:pPr>
            <a:r>
              <a:rPr lang="en-US" dirty="0"/>
              <a:t>What is the difference between rill and gully erosion?</a:t>
            </a:r>
          </a:p>
          <a:p>
            <a:pPr>
              <a:buAutoNum type="arabicPeriod"/>
            </a:pPr>
            <a:endParaRPr lang="en-US" dirty="0"/>
          </a:p>
          <a:p>
            <a:pPr>
              <a:buAutoNum type="arabicPeriod"/>
            </a:pPr>
            <a:r>
              <a:rPr lang="en-US" dirty="0"/>
              <a:t>Name two forms of primary and secondary tillage.</a:t>
            </a:r>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260809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Impacts of Erosion on Soil Quality</a:t>
            </a:r>
          </a:p>
        </p:txBody>
      </p:sp>
      <p:sp>
        <p:nvSpPr>
          <p:cNvPr id="3" name="Content Placeholder 2"/>
          <p:cNvSpPr>
            <a:spLocks noGrp="1"/>
          </p:cNvSpPr>
          <p:nvPr>
            <p:ph idx="1"/>
          </p:nvPr>
        </p:nvSpPr>
        <p:spPr/>
        <p:txBody>
          <a:bodyPr>
            <a:normAutofit lnSpcReduction="10000"/>
          </a:bodyPr>
          <a:lstStyle/>
          <a:p>
            <a:r>
              <a:rPr lang="en-US" dirty="0"/>
              <a:t>Wears away top soil which is composed of organic matter</a:t>
            </a:r>
          </a:p>
          <a:p>
            <a:r>
              <a:rPr lang="en-US" b="1" dirty="0"/>
              <a:t>Top soil </a:t>
            </a:r>
            <a:r>
              <a:rPr lang="en-US" dirty="0"/>
              <a:t>is the most fertile part of the land with the most nutrients for growing crops, and it takes up to a thousand years to develop one inch of new topsoil. </a:t>
            </a:r>
            <a:endParaRPr lang="en-US" b="1" dirty="0"/>
          </a:p>
          <a:p>
            <a:r>
              <a:rPr lang="en-US" b="1" dirty="0"/>
              <a:t>Organic Matter: </a:t>
            </a:r>
            <a:r>
              <a:rPr lang="en-US" dirty="0"/>
              <a:t>consisting of plant and animal residues at various stages of decomposition, cells and tissues of soil organisms, and substances synthesized by soil organisms.</a:t>
            </a:r>
            <a:endParaRPr lang="en-US" b="1" dirty="0"/>
          </a:p>
          <a:p>
            <a:pPr lvl="1"/>
            <a:r>
              <a:rPr lang="en-US" dirty="0"/>
              <a:t>Organic matter is a small fraction (2% to 4%) of soil mainly present on the soil surface. </a:t>
            </a:r>
          </a:p>
          <a:p>
            <a:pPr lvl="1"/>
            <a:r>
              <a:rPr lang="en-US" dirty="0"/>
              <a:t>Organic matter contributes to productivity through its effect on the physical, chemical, and biological properties of the soil. </a:t>
            </a:r>
          </a:p>
          <a:p>
            <a:pPr lvl="1"/>
            <a:r>
              <a:rPr lang="en-US" dirty="0"/>
              <a:t>Erosion gradually depletes organic matter and decreases soil productivity</a:t>
            </a:r>
          </a:p>
          <a:p>
            <a:pPr marL="457200" lvl="1" indent="0">
              <a:buNone/>
            </a:pPr>
            <a:endParaRPr lang="en-US" dirty="0"/>
          </a:p>
          <a:p>
            <a:endParaRPr lang="en-US" b="1" dirty="0"/>
          </a:p>
          <a:p>
            <a:endParaRPr lang="en-US" b="1" dirty="0"/>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6" y="6340197"/>
            <a:ext cx="839257" cy="508993"/>
          </a:xfrm>
          <a:prstGeom prst="rect">
            <a:avLst/>
          </a:prstGeom>
        </p:spPr>
      </p:pic>
    </p:spTree>
    <p:extLst>
      <p:ext uri="{BB962C8B-B14F-4D97-AF65-F5344CB8AC3E}">
        <p14:creationId xmlns:p14="http://schemas.microsoft.com/office/powerpoint/2010/main" val="405831828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626</TotalTime>
  <Words>1562</Words>
  <Application>Microsoft Office PowerPoint</Application>
  <PresentationFormat>Widescreen</PresentationFormat>
  <Paragraphs>187</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Century Gothic</vt:lpstr>
      <vt:lpstr>Wingdings 3</vt:lpstr>
      <vt:lpstr>Wisp</vt:lpstr>
      <vt:lpstr>Soil Erosion</vt:lpstr>
      <vt:lpstr>What is Soil Erosion?</vt:lpstr>
      <vt:lpstr>Types of Erosion</vt:lpstr>
      <vt:lpstr>Water Erosion</vt:lpstr>
      <vt:lpstr>Wind Erosion</vt:lpstr>
      <vt:lpstr>Tillage Erosion</vt:lpstr>
      <vt:lpstr>Other Types of Erosion</vt:lpstr>
      <vt:lpstr>Check Point</vt:lpstr>
      <vt:lpstr>Impacts of Erosion on Soil Quality</vt:lpstr>
      <vt:lpstr>Soil Management Goals</vt:lpstr>
      <vt:lpstr>Ways to Reduce Soil Erosion</vt:lpstr>
      <vt:lpstr>Contour Buffer Strips</vt:lpstr>
      <vt:lpstr>Contour Farming</vt:lpstr>
      <vt:lpstr>Cover Crops</vt:lpstr>
      <vt:lpstr>Crop Rotation</vt:lpstr>
      <vt:lpstr>Nutrient Management</vt:lpstr>
      <vt:lpstr>No-till Farming</vt:lpstr>
      <vt:lpstr>Field Borders</vt:lpstr>
      <vt:lpstr>Grassed Waterways</vt:lpstr>
      <vt:lpstr>Terraces </vt:lpstr>
      <vt:lpstr>Windbreaks</vt:lpstr>
      <vt:lpstr>Bioreactors</vt:lpstr>
      <vt:lpstr>Check Point</vt:lpstr>
      <vt:lpstr>Questions??</vt:lpstr>
      <vt:lpstr>Soil Erosion Activity</vt:lpstr>
      <vt:lpstr>Soil Erosion Activity</vt:lpstr>
      <vt:lpstr>Sources/Resources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Nitrogen Cycle</dc:title>
  <dc:creator>Will Fett</dc:creator>
  <cp:lastModifiedBy>Chrissy Dittmer</cp:lastModifiedBy>
  <cp:revision>37</cp:revision>
  <dcterms:created xsi:type="dcterms:W3CDTF">2017-03-15T15:26:13Z</dcterms:created>
  <dcterms:modified xsi:type="dcterms:W3CDTF">2017-05-11T19:50:57Z</dcterms:modified>
</cp:coreProperties>
</file>